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69" r:id="rId5"/>
    <p:sldId id="259" r:id="rId6"/>
    <p:sldId id="260" r:id="rId7"/>
    <p:sldId id="265" r:id="rId8"/>
    <p:sldId id="268" r:id="rId9"/>
    <p:sldId id="261" r:id="rId10"/>
    <p:sldId id="262" r:id="rId11"/>
    <p:sldId id="270" r:id="rId12"/>
    <p:sldId id="267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6" autoAdjust="0"/>
    <p:restoredTop sz="96349" autoAdjust="0"/>
  </p:normalViewPr>
  <p:slideViewPr>
    <p:cSldViewPr snapToGrid="0">
      <p:cViewPr varScale="1">
        <p:scale>
          <a:sx n="65" d="100"/>
          <a:sy n="65" d="100"/>
        </p:scale>
        <p:origin x="66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7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5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6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1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3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4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4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6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9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4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0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17/06/relationships/model3d" Target="../media/model3d4.glb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emm.edcity.hk/media/1_pla09saf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8400" y="1214438"/>
            <a:ext cx="9660556" cy="23876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E57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國旗在心中飄揚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rgbClr val="0E57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教學簡報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67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香港特別行政區是中華人民共和國不可分離的部分。中華人民共和國國旗是國家的標誌，也是國家和國家主權的象徵</a:t>
            </a:r>
            <a:r>
              <a:rPr lang="zh-HK" altLang="en-US" dirty="0"/>
              <a:t>，每個公民都應當尊重。</a:t>
            </a:r>
            <a:r>
              <a:rPr lang="zh-TW" altLang="en-US" dirty="0"/>
              <a:t>我們應該學習及謹記國旗上的圖案及意義，培養自己的國民身份認同，成為一個有識見和負責任的公民。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63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0A3409-21BF-404B-BE49-0E6AA190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活動安排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FE7BC1-35F7-4D69-9622-A9E9FB852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6733"/>
            <a:ext cx="7262191" cy="4351338"/>
          </a:xfrm>
        </p:spPr>
        <p:txBody>
          <a:bodyPr/>
          <a:lstStyle/>
          <a:p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運用課堂所學，學生結合自己設計的概念圖，為主題「國旗在心中飄揚」創作一篇長約</a:t>
            </a:r>
            <a:r>
              <a:rPr lang="en-US" altLang="zh-TW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分鐘的演講稿</a:t>
            </a:r>
            <a:endParaRPr lang="en-US" altLang="zh-TW" sz="30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提示：演講稿可以點列形式撰寫</a:t>
            </a:r>
            <a:endParaRPr lang="en-US" altLang="zh-TW" sz="26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學生可以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人為一組，相互示範如何就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主題「國旗在心中飄揚」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進行演講</a:t>
            </a:r>
            <a:endParaRPr lang="en-US" altLang="zh-TW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教師可邀請表現優異者向全班作示範</a:t>
            </a:r>
            <a:endParaRPr lang="en-US" altLang="zh-TW" sz="30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Paper">
                <a:extLst>
                  <a:ext uri="{FF2B5EF4-FFF2-40B4-BE49-F238E27FC236}">
                    <a16:creationId xmlns:a16="http://schemas.microsoft.com/office/drawing/2014/main" id="{1FB0A291-C51D-4484-BA6A-1DE3DF53C5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1183487"/>
                  </p:ext>
                </p:extLst>
              </p:nvPr>
            </p:nvGraphicFramePr>
            <p:xfrm>
              <a:off x="8306172" y="1349731"/>
              <a:ext cx="2912962" cy="446635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12962" cy="4466353"/>
                    </a:xfrm>
                    <a:prstGeom prst="rect">
                      <a:avLst/>
                    </a:prstGeom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195281" ay="-973509" az="5462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Paper">
                <a:extLst>
                  <a:ext uri="{FF2B5EF4-FFF2-40B4-BE49-F238E27FC236}">
                    <a16:creationId xmlns:a16="http://schemas.microsoft.com/office/drawing/2014/main" id="{1FB0A291-C51D-4484-BA6A-1DE3DF53C5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6172" y="1349731"/>
                <a:ext cx="2912962" cy="4466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Small Pencil">
                <a:extLst>
                  <a:ext uri="{FF2B5EF4-FFF2-40B4-BE49-F238E27FC236}">
                    <a16:creationId xmlns:a16="http://schemas.microsoft.com/office/drawing/2014/main" id="{0F1AC27C-7941-4E4F-A4BD-CFBF3A79CF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5709086"/>
                  </p:ext>
                </p:extLst>
              </p:nvPr>
            </p:nvGraphicFramePr>
            <p:xfrm rot="8789258">
              <a:off x="7235701" y="5513359"/>
              <a:ext cx="1935164" cy="153934"/>
            </p:xfrm>
            <a:graphic>
              <a:graphicData uri="http://schemas.microsoft.com/office/drawing/2017/model3d">
                <am3d:model3d r:embed="rId4">
                  <am3d:spPr>
                    <a:xfrm rot="8789258">
                      <a:off x="0" y="0"/>
                      <a:ext cx="1935164" cy="153934"/>
                    </a:xfrm>
                    <a:prstGeom prst="rect">
                      <a:avLst/>
                    </a:prstGeom>
                  </am3d:spPr>
                  <am3d:camera>
                    <am3d:pos x="0" y="0" z="473781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72" d="1000000"/>
                    <am3d:preTrans dx="1057221" dy="-3160" dz="104404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0369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Small Pencil">
                <a:extLst>
                  <a:ext uri="{FF2B5EF4-FFF2-40B4-BE49-F238E27FC236}">
                    <a16:creationId xmlns:a16="http://schemas.microsoft.com/office/drawing/2014/main" id="{0F1AC27C-7941-4E4F-A4BD-CFBF3A79CF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789258">
                <a:off x="7235701" y="5513359"/>
                <a:ext cx="1935164" cy="1539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28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課題延伸閱讀資源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14899"/>
              </p:ext>
            </p:extLst>
          </p:nvPr>
        </p:nvGraphicFramePr>
        <p:xfrm>
          <a:off x="976004" y="1690687"/>
          <a:ext cx="9686245" cy="4829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489">
                  <a:extLst>
                    <a:ext uri="{9D8B030D-6E8A-4147-A177-3AD203B41FA5}">
                      <a16:colId xmlns:a16="http://schemas.microsoft.com/office/drawing/2014/main" val="4001084310"/>
                    </a:ext>
                  </a:extLst>
                </a:gridCol>
                <a:gridCol w="4404619">
                  <a:extLst>
                    <a:ext uri="{9D8B030D-6E8A-4147-A177-3AD203B41FA5}">
                      <a16:colId xmlns:a16="http://schemas.microsoft.com/office/drawing/2014/main" val="1267222318"/>
                    </a:ext>
                  </a:extLst>
                </a:gridCol>
                <a:gridCol w="2566137">
                  <a:extLst>
                    <a:ext uri="{9D8B030D-6E8A-4147-A177-3AD203B41FA5}">
                      <a16:colId xmlns:a16="http://schemas.microsoft.com/office/drawing/2014/main" val="1559546357"/>
                    </a:ext>
                  </a:extLst>
                </a:gridCol>
              </a:tblGrid>
              <a:tr h="8056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資源名稱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29025" algn="l"/>
                        </a:tabLs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資源簡介／與相關講題重點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29025" algn="l"/>
                        </a:tabLs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資源二維碼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75781"/>
                  </a:ext>
                </a:extLst>
              </a:tr>
              <a:tr h="1057109">
                <a:tc>
                  <a:txBody>
                    <a:bodyPr/>
                    <a:lstStyle/>
                    <a:p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國旗、國徽、區旗及區徽的展示</a:t>
                      </a:r>
                      <a:endParaRPr lang="en-US" altLang="zh-TW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由政府總部禮賓處製作，專頁詳盡地介紹了升掛國旗、區旗時的要求和注意事項，並附上不同例子讓公眾人士參考。</a:t>
                      </a:r>
                      <a:endParaRPr lang="en-US" altLang="zh-TW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連結：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https://www.protocol.gov.hk/tc/show/show.html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056532"/>
                  </a:ext>
                </a:extLst>
              </a:tr>
              <a:tr h="1691374">
                <a:tc>
                  <a:txBody>
                    <a:bodyPr/>
                    <a:lstStyle/>
                    <a:p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國旗、國徽、</a:t>
                      </a:r>
                      <a:r>
                        <a:rPr lang="zh-TW" alt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國歌</a:t>
                      </a:r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由政制及內地事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務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局製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作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，專頁涵蓋了</a:t>
                      </a:r>
                      <a:r>
                        <a:rPr lang="en-US" altLang="zh-H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國旗及國徽條例</a:t>
                      </a:r>
                      <a:r>
                        <a:rPr lang="en-US" altLang="zh-H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、行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政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長官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關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於展示及使用國旗、國徽及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區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旗、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區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徽的規定等內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容。</a:t>
                      </a:r>
                      <a:endParaRPr lang="en-US" altLang="zh-TW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連結：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https://www.cmab.gov.hk/tc/issues/national_flag_emblem.htm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812418"/>
                  </a:ext>
                </a:extLst>
              </a:tr>
            </a:tbl>
          </a:graphicData>
        </a:graphic>
      </p:graphicFrame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7215448" y="18786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C:\Users\solarcbwai\Downloads\qrcode (1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344" y="2547219"/>
            <a:ext cx="982345" cy="98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A2491E7-90A4-45BB-AAF7-8AF97125A5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t="7842" r="25956" b="6276"/>
          <a:stretch/>
        </p:blipFill>
        <p:spPr>
          <a:xfrm>
            <a:off x="8886345" y="4827468"/>
            <a:ext cx="976372" cy="98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2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內容重點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/>
          </a:bodyPr>
          <a:lstStyle/>
          <a:p>
            <a:r>
              <a:rPr lang="en-US" dirty="0"/>
              <a:t>1) </a:t>
            </a:r>
            <a:r>
              <a:rPr lang="zh-HK" altLang="en-US" dirty="0"/>
              <a:t>香港特區除懸掛中華人民共和國國旗，還可使用香港特區區旗</a:t>
            </a:r>
            <a:endParaRPr lang="en-US" dirty="0"/>
          </a:p>
          <a:p>
            <a:r>
              <a:rPr lang="en-US" dirty="0"/>
              <a:t>2)</a:t>
            </a:r>
            <a:r>
              <a:rPr lang="zh-TW" altLang="en-US" dirty="0"/>
              <a:t> 我國國旗的象徵</a:t>
            </a:r>
            <a:endParaRPr lang="en-US" altLang="zh-TW" dirty="0"/>
          </a:p>
          <a:p>
            <a:r>
              <a:rPr lang="en-US" altLang="zh-TW" dirty="0"/>
              <a:t>3) </a:t>
            </a:r>
            <a:r>
              <a:rPr lang="zh-TW" altLang="en-US" dirty="0"/>
              <a:t>國旗設計的歷史</a:t>
            </a:r>
            <a:r>
              <a:rPr lang="zh-HK" altLang="en-US" dirty="0"/>
              <a:t>和意</a:t>
            </a:r>
            <a:r>
              <a:rPr lang="zh-TW" altLang="en-US" dirty="0"/>
              <a:t>涵</a:t>
            </a:r>
            <a:endParaRPr lang="en-US" altLang="zh-TW" dirty="0"/>
          </a:p>
          <a:p>
            <a:r>
              <a:rPr lang="en-US" dirty="0"/>
              <a:t>4)</a:t>
            </a:r>
            <a:r>
              <a:rPr lang="zh-TW" altLang="en-US" dirty="0"/>
              <a:t> </a:t>
            </a:r>
            <a:r>
              <a:rPr lang="en-US" altLang="zh-TW" dirty="0"/>
              <a:t>《</a:t>
            </a:r>
            <a:r>
              <a:rPr lang="zh-TW" altLang="en-US" dirty="0"/>
              <a:t>國旗及國徽條例</a:t>
            </a:r>
            <a:r>
              <a:rPr lang="en-US" altLang="zh-TW" dirty="0"/>
              <a:t>》</a:t>
            </a:r>
          </a:p>
          <a:p>
            <a:r>
              <a:rPr lang="en-US" altLang="zh-TW" dirty="0"/>
              <a:t>5) </a:t>
            </a:r>
            <a:r>
              <a:rPr lang="zh-TW" altLang="en-US" dirty="0"/>
              <a:t>國旗的展示</a:t>
            </a:r>
            <a:endParaRPr lang="en-US" altLang="zh-TW" dirty="0"/>
          </a:p>
          <a:p>
            <a:r>
              <a:rPr lang="en-US" altLang="zh-TW" dirty="0"/>
              <a:t>6) </a:t>
            </a:r>
            <a:r>
              <a:rPr lang="zh-TW" altLang="en-US" dirty="0"/>
              <a:t>影片：「我們的國旗、國歌和區旗」有聲故事繪本</a:t>
            </a:r>
            <a:endParaRPr lang="en-US" altLang="zh-TW" dirty="0"/>
          </a:p>
          <a:p>
            <a:r>
              <a:rPr lang="en-US" altLang="zh-TW" dirty="0"/>
              <a:t>7) </a:t>
            </a:r>
            <a:r>
              <a:rPr lang="zh-TW" altLang="en-US" dirty="0"/>
              <a:t>延伸思考</a:t>
            </a:r>
            <a:endParaRPr lang="en-US" altLang="zh-TW" dirty="0"/>
          </a:p>
          <a:p>
            <a:r>
              <a:rPr lang="en-US" altLang="zh-TW" dirty="0"/>
              <a:t>8) </a:t>
            </a:r>
            <a:r>
              <a:rPr lang="zh-TW" altLang="en-US" dirty="0"/>
              <a:t>結語</a:t>
            </a:r>
            <a:endParaRPr lang="en-US" altLang="zh-TW" dirty="0"/>
          </a:p>
          <a:p>
            <a:r>
              <a:rPr lang="en-US" altLang="zh-TW" dirty="0"/>
              <a:t>9) </a:t>
            </a:r>
            <a:r>
              <a:rPr lang="zh-TW" altLang="en-US" dirty="0"/>
              <a:t>活動安排</a:t>
            </a:r>
            <a:endParaRPr lang="en-US" altLang="zh-TW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9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香港特區除懸掛中華人民共和國國旗，還可使用香港特區區旗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zh-TW" altLang="en-US" dirty="0"/>
              <a:t>香港特別行政區是中華人民共和國不可分離的部分。中華人民共和國國旗和國徽是國家的標誌，也是國家和國家主權的象徵。</a:t>
            </a:r>
            <a:r>
              <a:rPr lang="en-US" altLang="zh-TW" dirty="0"/>
              <a:t>《</a:t>
            </a:r>
            <a:r>
              <a:rPr lang="zh-TW" altLang="en-US" dirty="0"/>
              <a:t>基本法</a:t>
            </a:r>
            <a:r>
              <a:rPr lang="en-US" altLang="zh-TW" dirty="0"/>
              <a:t>》</a:t>
            </a:r>
            <a:r>
              <a:rPr lang="zh-TW" altLang="en-US" dirty="0"/>
              <a:t>規定香港特區除懸掛中華人民共和國國旗和國徽外，還可使用香港特區區旗和區徽。香港特區</a:t>
            </a:r>
            <a:r>
              <a:rPr lang="zh-HK" altLang="en-US" dirty="0"/>
              <a:t>區旗和區徽</a:t>
            </a:r>
            <a:r>
              <a:rPr lang="zh-TW" altLang="en-US" dirty="0"/>
              <a:t>是香港特區的象徵和標誌。</a:t>
            </a: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15E8893-A03C-4942-B6E2-A6FAA36737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12" b="53614"/>
          <a:stretch/>
        </p:blipFill>
        <p:spPr>
          <a:xfrm>
            <a:off x="5398217" y="4062424"/>
            <a:ext cx="3836500" cy="2081715"/>
          </a:xfrm>
          <a:prstGeom prst="rect">
            <a:avLst/>
          </a:prstGeom>
        </p:spPr>
      </p:pic>
      <p:sp>
        <p:nvSpPr>
          <p:cNvPr id="6" name="文字方塊 2">
            <a:extLst>
              <a:ext uri="{FF2B5EF4-FFF2-40B4-BE49-F238E27FC236}">
                <a16:creationId xmlns:a16="http://schemas.microsoft.com/office/drawing/2014/main" id="{B35B5EF8-AFCB-480E-9312-2B77BB42227F}"/>
              </a:ext>
            </a:extLst>
          </p:cNvPr>
          <p:cNvSpPr txBox="1"/>
          <p:nvPr/>
        </p:nvSpPr>
        <p:spPr>
          <a:xfrm>
            <a:off x="301024" y="4092925"/>
            <a:ext cx="4953492" cy="1569660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思考問題：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懸掛國旗及區旗有何象徵意義？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懸掛國徽及區徽有何象徵意義？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12E54C0-7B17-4429-9B7A-8168DF85B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12" y="3635604"/>
            <a:ext cx="2958064" cy="202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5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71C8F2-5014-436B-A4A0-8943470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9442"/>
            <a:ext cx="10515600" cy="1325563"/>
          </a:xfrm>
        </p:spPr>
        <p:txBody>
          <a:bodyPr/>
          <a:lstStyle/>
          <a:p>
            <a:r>
              <a:rPr lang="zh-HK" altLang="en-US" dirty="0"/>
              <a:t>我國國旗的象徵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B72FBD-AF0E-4BAB-A15B-725197F39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027"/>
            <a:ext cx="10515600" cy="4351338"/>
          </a:xfrm>
        </p:spPr>
        <p:txBody>
          <a:bodyPr/>
          <a:lstStyle/>
          <a:p>
            <a:r>
              <a:rPr lang="zh-HK" altLang="en-US" dirty="0"/>
              <a:t>中華人民共和國國旗的圖案於</a:t>
            </a:r>
            <a:r>
              <a:rPr lang="en-US" dirty="0"/>
              <a:t>1949</a:t>
            </a:r>
            <a:r>
              <a:rPr lang="zh-HK" altLang="en-US" dirty="0"/>
              <a:t>年開始設計。</a:t>
            </a:r>
            <a:endParaRPr lang="en-US" dirty="0"/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EA6FF5C0-65AE-4084-BF27-3C3C931E8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84092"/>
              </p:ext>
            </p:extLst>
          </p:nvPr>
        </p:nvGraphicFramePr>
        <p:xfrm>
          <a:off x="239819" y="2468896"/>
          <a:ext cx="8128000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6782447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228932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圖案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象徵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3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國旗的紅色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象徵革命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987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旗上的大星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代表中國共產黨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945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四顆小星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代表工人階級、農民階級、民族資產階級和城市小資產階級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931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旗上五顆五角星及其相互關係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象徵中國共產黨領導下的革命人民大團結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973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五角星用黃色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在紅地上顯出光明，黃色較白色明亮美麗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639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四顆小五角星各有一尖正對著大星的中心點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表示圍繞著一個中心而團結，在形式上也顯得緊湊美觀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032813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71189711-D35D-47FD-BE53-5C18C5287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37" y="1774188"/>
            <a:ext cx="4306968" cy="175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5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863" y="-44882"/>
            <a:ext cx="10515600" cy="1325563"/>
          </a:xfrm>
        </p:spPr>
        <p:txBody>
          <a:bodyPr/>
          <a:lstStyle/>
          <a:p>
            <a:r>
              <a:rPr lang="zh-TW" altLang="en-US" dirty="0"/>
              <a:t>國旗設計的歷史</a:t>
            </a:r>
            <a:r>
              <a:rPr lang="zh-HK" altLang="en-US" dirty="0"/>
              <a:t>和意</a:t>
            </a:r>
            <a:r>
              <a:rPr lang="zh-TW" altLang="en-US" dirty="0"/>
              <a:t>涵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350" y="1131683"/>
            <a:ext cx="8622672" cy="5423026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1949</a:t>
            </a:r>
            <a:r>
              <a:rPr lang="zh-HK" altLang="en-US" dirty="0"/>
              <a:t>年</a:t>
            </a:r>
            <a:r>
              <a:rPr lang="en-US" dirty="0"/>
              <a:t>6</a:t>
            </a:r>
            <a:r>
              <a:rPr lang="zh-HK" altLang="en-US" dirty="0"/>
              <a:t>月</a:t>
            </a:r>
            <a:r>
              <a:rPr lang="en-US" dirty="0"/>
              <a:t>16</a:t>
            </a:r>
            <a:r>
              <a:rPr lang="zh-HK" altLang="en-US" dirty="0"/>
              <a:t>日，新政協籌備會決定成立國旗、國徽圖案初選委員會，並於當年</a:t>
            </a:r>
            <a:r>
              <a:rPr lang="en-US" dirty="0"/>
              <a:t>7</a:t>
            </a:r>
            <a:r>
              <a:rPr lang="zh-HK" altLang="en-US" dirty="0"/>
              <a:t>月</a:t>
            </a:r>
            <a:r>
              <a:rPr lang="en-US" dirty="0"/>
              <a:t>14</a:t>
            </a:r>
            <a:r>
              <a:rPr lang="zh-HK" altLang="en-US" dirty="0"/>
              <a:t>日至</a:t>
            </a:r>
            <a:r>
              <a:rPr lang="en-US" dirty="0"/>
              <a:t>8</a:t>
            </a:r>
            <a:r>
              <a:rPr lang="zh-HK" altLang="en-US" dirty="0"/>
              <a:t>月</a:t>
            </a:r>
            <a:r>
              <a:rPr lang="en-US" dirty="0"/>
              <a:t>15</a:t>
            </a:r>
            <a:r>
              <a:rPr lang="zh-HK" altLang="en-US" dirty="0"/>
              <a:t>日在</a:t>
            </a:r>
            <a:r>
              <a:rPr lang="en-US" altLang="zh-HK" dirty="0"/>
              <a:t>《</a:t>
            </a:r>
            <a:r>
              <a:rPr lang="zh-HK" altLang="en-US" dirty="0"/>
              <a:t>人民日報</a:t>
            </a:r>
            <a:r>
              <a:rPr lang="en-US" altLang="zh-HK" dirty="0"/>
              <a:t>》</a:t>
            </a:r>
            <a:r>
              <a:rPr lang="zh-HK" altLang="en-US" dirty="0"/>
              <a:t>等報紙上發表徵求啟事。</a:t>
            </a:r>
            <a:r>
              <a:rPr lang="en-US" dirty="0"/>
              <a:t>1949</a:t>
            </a:r>
            <a:r>
              <a:rPr lang="zh-HK" altLang="en-US" dirty="0"/>
              <a:t>年</a:t>
            </a:r>
            <a:r>
              <a:rPr lang="en-US" dirty="0"/>
              <a:t>9</a:t>
            </a:r>
            <a:r>
              <a:rPr lang="zh-HK" altLang="en-US" dirty="0"/>
              <a:t>月中國人民政治協商會議第一屆全體會議期間，初選委員會將收到的</a:t>
            </a:r>
            <a:r>
              <a:rPr lang="en-US" dirty="0"/>
              <a:t>3012</a:t>
            </a:r>
            <a:r>
              <a:rPr lang="zh-HK" altLang="en-US" dirty="0"/>
              <a:t>幅圖案選了</a:t>
            </a:r>
            <a:r>
              <a:rPr lang="en-US" dirty="0"/>
              <a:t>38</a:t>
            </a:r>
            <a:r>
              <a:rPr lang="zh-HK" altLang="en-US" dirty="0"/>
              <a:t>幅印發全體代表討論。</a:t>
            </a:r>
            <a:r>
              <a:rPr lang="en-US" dirty="0"/>
              <a:t>1949</a:t>
            </a:r>
            <a:r>
              <a:rPr lang="zh-HK" altLang="en-US" dirty="0"/>
              <a:t>年</a:t>
            </a:r>
            <a:r>
              <a:rPr lang="en-US" dirty="0"/>
              <a:t>9</a:t>
            </a:r>
            <a:r>
              <a:rPr lang="zh-HK" altLang="en-US" dirty="0"/>
              <a:t>月</a:t>
            </a:r>
            <a:r>
              <a:rPr lang="en-US" dirty="0"/>
              <a:t>27</a:t>
            </a:r>
            <a:r>
              <a:rPr lang="zh-HK" altLang="en-US" dirty="0"/>
              <a:t>日，全國政協第一屆全體會議代表通過了以五星紅旗為國旗的議案。</a:t>
            </a:r>
            <a:r>
              <a:rPr lang="en-US" dirty="0"/>
              <a:t>1949</a:t>
            </a:r>
            <a:r>
              <a:rPr lang="zh-HK" altLang="en-US" dirty="0"/>
              <a:t>年</a:t>
            </a:r>
            <a:r>
              <a:rPr lang="en-US" dirty="0"/>
              <a:t>10</a:t>
            </a:r>
            <a:r>
              <a:rPr lang="zh-HK" altLang="en-US" dirty="0"/>
              <a:t>月</a:t>
            </a:r>
            <a:r>
              <a:rPr lang="en-US" dirty="0"/>
              <a:t>1</a:t>
            </a:r>
            <a:r>
              <a:rPr lang="zh-HK" altLang="en-US" dirty="0"/>
              <a:t>日，中華人民共和國國旗在北京天安門廣場首次升起。</a:t>
            </a:r>
            <a:endParaRPr lang="en-US" altLang="zh-HK" dirty="0"/>
          </a:p>
          <a:p>
            <a:pPr algn="just"/>
            <a:r>
              <a:rPr lang="zh-HK" altLang="en-US" dirty="0"/>
              <a:t>國旗是按設計者曾聯松的初稿「復字</a:t>
            </a:r>
            <a:r>
              <a:rPr lang="en-US" dirty="0"/>
              <a:t>32</a:t>
            </a:r>
            <a:r>
              <a:rPr lang="zh-HK" altLang="en-US" dirty="0"/>
              <a:t>號」修改而來。曾聯松後來回憶說：「設計國旗圖案，實在是一種歡呼新中國誕生的喜悅，一種熱切愛國的激情使然。這代表了所有中國人的心聲。」如今，「復字</a:t>
            </a:r>
            <a:r>
              <a:rPr lang="en-US" dirty="0"/>
              <a:t>32</a:t>
            </a:r>
            <a:r>
              <a:rPr lang="zh-HK" altLang="en-US" dirty="0"/>
              <a:t>號」國旗設計圖案陳列在中國共產黨歷史展覽館。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C913461-3878-41F9-9037-3AB1DA754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35" y="285429"/>
            <a:ext cx="2700573" cy="2025430"/>
          </a:xfrm>
          <a:prstGeom prst="rect">
            <a:avLst/>
          </a:prstGeom>
        </p:spPr>
      </p:pic>
      <p:sp>
        <p:nvSpPr>
          <p:cNvPr id="6" name="文字方塊 2">
            <a:extLst>
              <a:ext uri="{FF2B5EF4-FFF2-40B4-BE49-F238E27FC236}">
                <a16:creationId xmlns:a16="http://schemas.microsoft.com/office/drawing/2014/main" id="{5CA28D11-9A37-4DD4-9F6F-FBE0CA020450}"/>
              </a:ext>
            </a:extLst>
          </p:cNvPr>
          <p:cNvSpPr txBox="1"/>
          <p:nvPr/>
        </p:nvSpPr>
        <p:spPr>
          <a:xfrm>
            <a:off x="8960290" y="3138389"/>
            <a:ext cx="2974818" cy="3046988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思考問題：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just"/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國旗、國徽圖案初選委員會當初收集到</a:t>
            </a:r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3012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幅國旗的設計圖案。想像一下，當年的國旗圖案設計者，心中都承載著一份怎樣的愛國情懷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760FFDB-9253-46D5-9C06-1EC5A321EF8F}"/>
              </a:ext>
            </a:extLst>
          </p:cNvPr>
          <p:cNvSpPr txBox="1"/>
          <p:nvPr/>
        </p:nvSpPr>
        <p:spPr>
          <a:xfrm>
            <a:off x="9202848" y="2318004"/>
            <a:ext cx="273226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HK" altLang="en-US" dirty="0"/>
              <a:t>國旗設計者曾聯松</a:t>
            </a:r>
            <a:r>
              <a:rPr lang="zh-TW" altLang="en-US" dirty="0"/>
              <a:t>與其國旗設計</a:t>
            </a:r>
            <a:r>
              <a:rPr lang="zh-HK" altLang="en-US" dirty="0"/>
              <a:t>初稿「復字</a:t>
            </a:r>
            <a:r>
              <a:rPr lang="en-US" dirty="0"/>
              <a:t>32</a:t>
            </a:r>
            <a:r>
              <a:rPr lang="zh-HK" altLang="en-US" dirty="0"/>
              <a:t>號」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343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國旗及國徽條例</a:t>
            </a:r>
            <a:r>
              <a:rPr lang="en-US" altLang="zh-TW" dirty="0"/>
              <a:t>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國旗及國徽條例</a:t>
            </a:r>
            <a:r>
              <a:rPr lang="en-US" altLang="zh-TW" dirty="0"/>
              <a:t>》</a:t>
            </a:r>
            <a:r>
              <a:rPr lang="zh-TW" altLang="en-US" dirty="0"/>
              <a:t>於</a:t>
            </a:r>
            <a:r>
              <a:rPr lang="en-US" altLang="zh-TW" dirty="0"/>
              <a:t>1997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日生效，並於</a:t>
            </a:r>
            <a:r>
              <a:rPr lang="en-US" altLang="zh-TW" dirty="0"/>
              <a:t>2021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8</a:t>
            </a:r>
            <a:r>
              <a:rPr lang="zh-TW" altLang="en-US" dirty="0"/>
              <a:t>日修訂；明確列出侮辱國旗或國徽的行為，包括：</a:t>
            </a:r>
            <a:endParaRPr lang="en-US" altLang="zh-TW" dirty="0"/>
          </a:p>
          <a:p>
            <a:pPr lvl="1"/>
            <a:r>
              <a:rPr lang="zh-TW" altLang="en-US" dirty="0"/>
              <a:t>禁止任何人公開及故意焚燒、毀損、塗劃、玷污、踐踏國旗、國徽或其圖像的方式或以其他方式侮辱國旗或國徽。</a:t>
            </a:r>
            <a:endParaRPr lang="en-US" altLang="zh-TW" dirty="0"/>
          </a:p>
          <a:p>
            <a:r>
              <a:rPr lang="zh-TW" altLang="en-US" dirty="0"/>
              <a:t>網上行為同樣受規範，例如</a:t>
            </a:r>
            <a:endParaRPr lang="en-US" altLang="zh-TW" dirty="0"/>
          </a:p>
          <a:p>
            <a:pPr lvl="1"/>
            <a:r>
              <a:rPr lang="zh-TW" altLang="en-US" dirty="0"/>
              <a:t>在網上發布被侮辱國旗的圖像，亦屬犯法，違者最高可處罰款</a:t>
            </a:r>
            <a:r>
              <a:rPr lang="en-US" altLang="zh-TW" dirty="0"/>
              <a:t>5</a:t>
            </a:r>
            <a:r>
              <a:rPr lang="zh-TW" altLang="en-US" dirty="0"/>
              <a:t>萬元及監禁</a:t>
            </a:r>
            <a:r>
              <a:rPr lang="en-US" altLang="zh-TW" dirty="0"/>
              <a:t>3</a:t>
            </a:r>
            <a:r>
              <a:rPr lang="zh-TW" altLang="en-US" dirty="0"/>
              <a:t>年。</a:t>
            </a:r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Red Plus sign">
                <a:extLst>
                  <a:ext uri="{FF2B5EF4-FFF2-40B4-BE49-F238E27FC236}">
                    <a16:creationId xmlns:a16="http://schemas.microsoft.com/office/drawing/2014/main" id="{977FEA23-40AE-4434-8255-82B7198C72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1811753"/>
                  </p:ext>
                </p:extLst>
              </p:nvPr>
            </p:nvGraphicFramePr>
            <p:xfrm rot="2806559">
              <a:off x="914564" y="2687369"/>
              <a:ext cx="719226" cy="719087"/>
            </p:xfrm>
            <a:graphic>
              <a:graphicData uri="http://schemas.microsoft.com/office/drawing/2017/model3d">
                <am3d:model3d r:embed="rId2">
                  <am3d:spPr>
                    <a:xfrm rot="2806559">
                      <a:off x="0" y="0"/>
                      <a:ext cx="719226" cy="719087"/>
                    </a:xfrm>
                    <a:prstGeom prst="rect">
                      <a:avLst/>
                    </a:prstGeom>
                  </am3d:spPr>
                  <am3d:camera>
                    <am3d:pos x="0" y="0" z="66594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1293" d="1000000"/>
                    <am3d:preTrans dx="39466" dy="-17999980" dz="144"/>
                    <am3d:scale>
                      <am3d:sx n="1000000" d="1000000"/>
                      <am3d:sy n="1000000" d="1000000"/>
                      <am3d:sz n="1000000" d="1000000"/>
                    </am3d:scale>
                    <am3d:rot ax="125003" ay="-261147" az="-949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572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Red Plus sign">
                <a:extLst>
                  <a:ext uri="{FF2B5EF4-FFF2-40B4-BE49-F238E27FC236}">
                    <a16:creationId xmlns:a16="http://schemas.microsoft.com/office/drawing/2014/main" id="{977FEA23-40AE-4434-8255-82B7198C72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806559">
                <a:off x="914564" y="2687369"/>
                <a:ext cx="719226" cy="7190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Red Plus sign">
                <a:extLst>
                  <a:ext uri="{FF2B5EF4-FFF2-40B4-BE49-F238E27FC236}">
                    <a16:creationId xmlns:a16="http://schemas.microsoft.com/office/drawing/2014/main" id="{78EAE739-FEC1-4404-ACCB-61689C4A0E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63888925"/>
                  </p:ext>
                </p:extLst>
              </p:nvPr>
            </p:nvGraphicFramePr>
            <p:xfrm rot="2806559">
              <a:off x="914564" y="3908656"/>
              <a:ext cx="719226" cy="719087"/>
            </p:xfrm>
            <a:graphic>
              <a:graphicData uri="http://schemas.microsoft.com/office/drawing/2017/model3d">
                <am3d:model3d r:embed="rId2">
                  <am3d:spPr>
                    <a:xfrm rot="2806559">
                      <a:off x="0" y="0"/>
                      <a:ext cx="719226" cy="719087"/>
                    </a:xfrm>
                    <a:prstGeom prst="rect">
                      <a:avLst/>
                    </a:prstGeom>
                  </am3d:spPr>
                  <am3d:camera>
                    <am3d:pos x="0" y="0" z="66594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1293" d="1000000"/>
                    <am3d:preTrans dx="39466" dy="-17999980" dz="144"/>
                    <am3d:scale>
                      <am3d:sx n="1000000" d="1000000"/>
                      <am3d:sy n="1000000" d="1000000"/>
                      <am3d:sz n="1000000" d="1000000"/>
                    </am3d:scale>
                    <am3d:rot ax="125003" ay="-261147" az="-949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572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Red Plus sign">
                <a:extLst>
                  <a:ext uri="{FF2B5EF4-FFF2-40B4-BE49-F238E27FC236}">
                    <a16:creationId xmlns:a16="http://schemas.microsoft.com/office/drawing/2014/main" id="{78EAE739-FEC1-4404-ACCB-61689C4A0E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806559">
                <a:off x="914564" y="3908656"/>
                <a:ext cx="719226" cy="719087"/>
              </a:xfrm>
              <a:prstGeom prst="rect">
                <a:avLst/>
              </a:prstGeom>
            </p:spPr>
          </p:pic>
        </mc:Fallback>
      </mc:AlternateContent>
      <p:sp>
        <p:nvSpPr>
          <p:cNvPr id="6" name="文字方塊 2">
            <a:extLst>
              <a:ext uri="{FF2B5EF4-FFF2-40B4-BE49-F238E27FC236}">
                <a16:creationId xmlns:a16="http://schemas.microsoft.com/office/drawing/2014/main" id="{7C37486C-E2D1-42D9-9C71-81996B1F3229}"/>
              </a:ext>
            </a:extLst>
          </p:cNvPr>
          <p:cNvSpPr txBox="1"/>
          <p:nvPr/>
        </p:nvSpPr>
        <p:spPr>
          <a:xfrm>
            <a:off x="6312037" y="4887960"/>
            <a:ext cx="4953492" cy="1200329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思考問題：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在互聯網上作出違法行為，是否同樣需要承擔罪責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926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96" y="214988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國旗的展示</a:t>
            </a:r>
            <a:br>
              <a:rPr lang="en-US" altLang="zh-HK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75184"/>
            <a:ext cx="8219224" cy="2162241"/>
          </a:xfrm>
          <a:ln w="1905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HK" altLang="en-US" dirty="0"/>
              <a:t>在升掛國旗時，須將國旗置於顯著的位置。國旗與其他旗幟同時升掛時，須將國旗置於中心、較高或者突出的位置。國旗與區旗同時或並列升掛、使用時，區旗應小於國旗，國旗在右，區旗在左。</a:t>
            </a:r>
            <a:endParaRPr 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BDD27E3-9E43-4A75-9C55-8264F71D86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451" y="4008042"/>
            <a:ext cx="3280862" cy="2187241"/>
          </a:xfrm>
          <a:prstGeom prst="rect">
            <a:avLst/>
          </a:prstGeom>
        </p:spPr>
      </p:pic>
      <p:sp>
        <p:nvSpPr>
          <p:cNvPr id="5" name="文字方塊 2">
            <a:extLst>
              <a:ext uri="{FF2B5EF4-FFF2-40B4-BE49-F238E27FC236}">
                <a16:creationId xmlns:a16="http://schemas.microsoft.com/office/drawing/2014/main" id="{6DDED7F3-344B-4998-978B-C6346D973817}"/>
              </a:ext>
            </a:extLst>
          </p:cNvPr>
          <p:cNvSpPr txBox="1"/>
          <p:nvPr/>
        </p:nvSpPr>
        <p:spPr>
          <a:xfrm>
            <a:off x="8219224" y="1119454"/>
            <a:ext cx="3670801" cy="1938992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思考問題：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just"/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在平日上學、放學途中，在學校或住宅附近、我們有否見過一些升掛國旗和區旗的建築物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339326BB-9808-4099-95DD-43583533A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140501"/>
              </p:ext>
            </p:extLst>
          </p:nvPr>
        </p:nvGraphicFramePr>
        <p:xfrm>
          <a:off x="193698" y="1119454"/>
          <a:ext cx="7881614" cy="274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202">
                  <a:extLst>
                    <a:ext uri="{9D8B030D-6E8A-4147-A177-3AD203B41FA5}">
                      <a16:colId xmlns:a16="http://schemas.microsoft.com/office/drawing/2014/main" val="1538252719"/>
                    </a:ext>
                  </a:extLst>
                </a:gridCol>
                <a:gridCol w="4801412">
                  <a:extLst>
                    <a:ext uri="{9D8B030D-6E8A-4147-A177-3AD203B41FA5}">
                      <a16:colId xmlns:a16="http://schemas.microsoft.com/office/drawing/2014/main" val="15406102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日子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展示地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544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dirty="0"/>
                        <a:t>每日須展示國旗的地點包括：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dirty="0"/>
                        <a:t>行政長官官邸；禮賓府；政府總部；香港特別行政區的口岸管制及檢查站；及香港國際機場。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5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dirty="0"/>
                        <a:t>國慶日</a:t>
                      </a:r>
                      <a:r>
                        <a:rPr lang="en-US" dirty="0"/>
                        <a:t>(</a:t>
                      </a:r>
                      <a:r>
                        <a:rPr lang="zh-HK" altLang="en-US" dirty="0"/>
                        <a:t>十月一日</a:t>
                      </a:r>
                      <a:r>
                        <a:rPr lang="en-US" dirty="0"/>
                        <a:t>)</a:t>
                      </a:r>
                      <a:r>
                        <a:rPr lang="zh-HK" altLang="en-US" dirty="0"/>
                        <a:t>、香港特別行政區成立日</a:t>
                      </a:r>
                      <a:r>
                        <a:rPr lang="en-US" dirty="0"/>
                        <a:t>(</a:t>
                      </a:r>
                      <a:r>
                        <a:rPr lang="zh-HK" altLang="en-US" dirty="0"/>
                        <a:t>七月一日</a:t>
                      </a:r>
                      <a:r>
                        <a:rPr lang="en-US" dirty="0"/>
                        <a:t>)</a:t>
                      </a:r>
                      <a:r>
                        <a:rPr lang="zh-HK" altLang="en-US" dirty="0"/>
                        <a:t>、勞動節</a:t>
                      </a:r>
                      <a:r>
                        <a:rPr lang="en-US" dirty="0"/>
                        <a:t>(</a:t>
                      </a:r>
                      <a:r>
                        <a:rPr lang="zh-HK" altLang="en-US" dirty="0"/>
                        <a:t>五月一日</a:t>
                      </a:r>
                      <a:r>
                        <a:rPr lang="en-US" dirty="0"/>
                        <a:t>)</a:t>
                      </a:r>
                      <a:r>
                        <a:rPr lang="zh-HK" altLang="en-US" dirty="0"/>
                        <a:t>、元旦</a:t>
                      </a:r>
                      <a:r>
                        <a:rPr lang="en-US" dirty="0"/>
                        <a:t>(</a:t>
                      </a:r>
                      <a:r>
                        <a:rPr lang="zh-HK" altLang="en-US" dirty="0"/>
                        <a:t>一月一日</a:t>
                      </a:r>
                      <a:r>
                        <a:rPr lang="en-US" dirty="0"/>
                        <a:t>)</a:t>
                      </a:r>
                      <a:r>
                        <a:rPr lang="zh-HK" altLang="en-US" dirty="0"/>
                        <a:t>、農曆年初一、國家憲法日</a:t>
                      </a:r>
                      <a:r>
                        <a:rPr lang="en-US" dirty="0"/>
                        <a:t>(</a:t>
                      </a:r>
                      <a:r>
                        <a:rPr lang="zh-HK" altLang="en-US" dirty="0"/>
                        <a:t>十二月四日</a:t>
                      </a:r>
                      <a:r>
                        <a:rPr lang="en-US" dirty="0"/>
                        <a:t>)</a:t>
                      </a:r>
                      <a:r>
                        <a:rPr lang="zh-HK" altLang="en-US" dirty="0"/>
                        <a:t>及工作日須展示國旗的地點：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dirty="0"/>
                        <a:t>行政長官辦公室；行政會議；終審法院；高等法院；及立法會。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851627"/>
                  </a:ext>
                </a:extLst>
              </a:tr>
            </a:tbl>
          </a:graphicData>
        </a:graphic>
      </p:graphicFrame>
      <p:sp>
        <p:nvSpPr>
          <p:cNvPr id="7" name="箭號: 向右 6">
            <a:extLst>
              <a:ext uri="{FF2B5EF4-FFF2-40B4-BE49-F238E27FC236}">
                <a16:creationId xmlns:a16="http://schemas.microsoft.com/office/drawing/2014/main" id="{E5E1B96F-5183-41CB-B757-0181193BA869}"/>
              </a:ext>
            </a:extLst>
          </p:cNvPr>
          <p:cNvSpPr/>
          <p:nvPr/>
        </p:nvSpPr>
        <p:spPr>
          <a:xfrm>
            <a:off x="8219224" y="4744184"/>
            <a:ext cx="567227" cy="569343"/>
          </a:xfrm>
          <a:prstGeom prst="rightArrow">
            <a:avLst/>
          </a:prstGeom>
          <a:solidFill>
            <a:srgbClr val="C55A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6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0432"/>
            <a:ext cx="10515600" cy="1338996"/>
          </a:xfrm>
        </p:spPr>
        <p:txBody>
          <a:bodyPr>
            <a:normAutofit fontScale="90000"/>
          </a:bodyPr>
          <a:lstStyle/>
          <a:p>
            <a:br>
              <a:rPr lang="zh-TW" altLang="en-US" dirty="0"/>
            </a:br>
            <a:r>
              <a:rPr lang="zh-TW" altLang="en-US" dirty="0">
                <a:solidFill>
                  <a:srgbClr val="000000"/>
                </a:solidFill>
                <a:ea typeface="王漢宗顏楷體"/>
              </a:rPr>
              <a:t>「我們的國旗、國歌和區旗」有聲故事繪本</a:t>
            </a:r>
            <a:endParaRPr 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076EE7B-DA40-46E3-9380-A457E7A70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577" y="2037510"/>
            <a:ext cx="5069877" cy="2213929"/>
          </a:xfrm>
          <a:ln w="3810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algn="just"/>
            <a:r>
              <a:rPr lang="zh-TW" altLang="en-US" dirty="0"/>
              <a:t>本資源以「有聲故事繪本」的形式，帶出尊重國旗、國歌及區旗的重要性，以及在慶祝重要日子和特別場合中，升掛國旗和區旗及奏唱國歌時應有的禮儀和態度。</a:t>
            </a:r>
            <a:endParaRPr lang="en-US" dirty="0"/>
          </a:p>
        </p:txBody>
      </p:sp>
      <p:pic>
        <p:nvPicPr>
          <p:cNvPr id="6" name="圖片 5">
            <a:hlinkClick r:id="rId2"/>
            <a:extLst>
              <a:ext uri="{FF2B5EF4-FFF2-40B4-BE49-F238E27FC236}">
                <a16:creationId xmlns:a16="http://schemas.microsoft.com/office/drawing/2014/main" id="{84B9F3F0-428E-475E-A17E-305DD7241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02" y="1998515"/>
            <a:ext cx="6220476" cy="3865150"/>
          </a:xfrm>
          <a:prstGeom prst="rect">
            <a:avLst/>
          </a:prstGeom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4421C4DC-0DE0-4579-B4A6-A2D7A526E5D7}"/>
              </a:ext>
            </a:extLst>
          </p:cNvPr>
          <p:cNvSpPr/>
          <p:nvPr/>
        </p:nvSpPr>
        <p:spPr>
          <a:xfrm>
            <a:off x="235623" y="264210"/>
            <a:ext cx="3577252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學與教補充資源：影片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7D1D06-B28B-469C-AFA4-FBD2189B5AA3}"/>
              </a:ext>
            </a:extLst>
          </p:cNvPr>
          <p:cNvSpPr txBox="1">
            <a:spLocks/>
          </p:cNvSpPr>
          <p:nvPr/>
        </p:nvSpPr>
        <p:spPr>
          <a:xfrm>
            <a:off x="542027" y="5933660"/>
            <a:ext cx="5824267" cy="831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TW" dirty="0">
                <a:solidFill>
                  <a:srgbClr val="000000"/>
                </a:solidFill>
                <a:ea typeface="王漢宗顏楷體"/>
              </a:rPr>
            </a:b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王漢宗顏楷體"/>
                <a:cs typeface="Times New Roman" panose="02020603050405020304" pitchFamily="18" charset="0"/>
                <a:hlinkClick r:id="rId2"/>
              </a:rPr>
              <a:t>https://emm.edcity.hk/media/1_pla09saf/</a:t>
            </a:r>
            <a:b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王漢宗顏楷體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28F88E4-45C3-4218-8B63-CD1BD97AB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474" y="4814136"/>
            <a:ext cx="1679977" cy="167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99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延伸思考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91" y="3351919"/>
            <a:ext cx="7729331" cy="2450272"/>
          </a:xfrm>
        </p:spPr>
        <p:txBody>
          <a:bodyPr>
            <a:normAutofit/>
          </a:bodyPr>
          <a:lstStyle/>
          <a:p>
            <a:r>
              <a:rPr lang="zh-TW" altLang="en-US" dirty="0"/>
              <a:t>試以概念圖的形式，將課堂所學畫在紙上</a:t>
            </a:r>
            <a:endParaRPr lang="en-US" altLang="zh-TW" dirty="0"/>
          </a:p>
          <a:p>
            <a:r>
              <a:rPr lang="zh-TW" altLang="en-US" dirty="0"/>
              <a:t>教師可收集學生創作的概念圖，從中選出優秀的作品</a:t>
            </a:r>
            <a:endParaRPr lang="en-US" altLang="zh-TW" dirty="0"/>
          </a:p>
          <a:p>
            <a:r>
              <a:rPr lang="zh-TW" altLang="en-US" dirty="0"/>
              <a:t>邀請作品優秀的學生將概念圖畫在黑板上，並向全班說明其設計理念</a:t>
            </a:r>
            <a:endParaRPr lang="en-US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Chalkboard">
                <a:extLst>
                  <a:ext uri="{FF2B5EF4-FFF2-40B4-BE49-F238E27FC236}">
                    <a16:creationId xmlns:a16="http://schemas.microsoft.com/office/drawing/2014/main" id="{C20F0D04-A8C8-48F7-9749-BFEB2ED0E2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470242"/>
                  </p:ext>
                </p:extLst>
              </p:nvPr>
            </p:nvGraphicFramePr>
            <p:xfrm>
              <a:off x="8447342" y="2706351"/>
              <a:ext cx="3036586" cy="309584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36586" cy="3095840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 ax="833575" ay="-1311420" az="-31567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654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Chalkboard">
                <a:extLst>
                  <a:ext uri="{FF2B5EF4-FFF2-40B4-BE49-F238E27FC236}">
                    <a16:creationId xmlns:a16="http://schemas.microsoft.com/office/drawing/2014/main" id="{C20F0D04-A8C8-48F7-9749-BFEB2ED0E2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47342" y="2706351"/>
                <a:ext cx="3036586" cy="30958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文字方塊 2">
            <a:extLst>
              <a:ext uri="{FF2B5EF4-FFF2-40B4-BE49-F238E27FC236}">
                <a16:creationId xmlns:a16="http://schemas.microsoft.com/office/drawing/2014/main" id="{EBEA75E0-34D0-4649-8B07-9208FD0708A9}"/>
              </a:ext>
            </a:extLst>
          </p:cNvPr>
          <p:cNvSpPr txBox="1"/>
          <p:nvPr/>
        </p:nvSpPr>
        <p:spPr>
          <a:xfrm>
            <a:off x="480391" y="1690688"/>
            <a:ext cx="8097078" cy="1015663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五星紅旗有著甚麼意涵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為甚麼每個公民都應當尊重自己國家的國旗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7708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35F6CB7-B684-4A6F-8346-51997DC6832A}">
  <we:reference id="wa104051163" version="1.2.0.3" store="zh-TW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1289</Words>
  <Application>Microsoft Office PowerPoint</Application>
  <PresentationFormat>寬螢幕</PresentationFormat>
  <Paragraphs>83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2" baseType="lpstr">
      <vt:lpstr>王漢宗顏楷體</vt:lpstr>
      <vt:lpstr>微軟正黑體</vt:lpstr>
      <vt:lpstr>新細明體</vt:lpstr>
      <vt:lpstr>DFKai-SB</vt:lpstr>
      <vt:lpstr>DFKai-SB</vt:lpstr>
      <vt:lpstr>Arial</vt:lpstr>
      <vt:lpstr>Calibri</vt:lpstr>
      <vt:lpstr>Calibri Light</vt:lpstr>
      <vt:lpstr>Times New Roman</vt:lpstr>
      <vt:lpstr>Office Theme</vt:lpstr>
      <vt:lpstr>國旗在心中飄揚</vt:lpstr>
      <vt:lpstr>內容重點</vt:lpstr>
      <vt:lpstr>香港特區除懸掛中華人民共和國國旗，還可使用香港特區區旗</vt:lpstr>
      <vt:lpstr>我國國旗的象徵</vt:lpstr>
      <vt:lpstr>國旗設計的歷史和意涵</vt:lpstr>
      <vt:lpstr>《國旗及國徽條例》</vt:lpstr>
      <vt:lpstr>國旗的展示 </vt:lpstr>
      <vt:lpstr> 「我們的國旗、國歌和區旗」有聲故事繪本</vt:lpstr>
      <vt:lpstr>延伸思考</vt:lpstr>
      <vt:lpstr>結語</vt:lpstr>
      <vt:lpstr>活動安排</vt:lpstr>
      <vt:lpstr>課題延伸閱讀資源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便民利民—廣深港高速鐵路</dc:title>
  <dc:creator>WAI, Cheuk-bun Solar</dc:creator>
  <cp:lastModifiedBy>TING, Tsz-yuet</cp:lastModifiedBy>
  <cp:revision>146</cp:revision>
  <cp:lastPrinted>2026-03-27T06:31:24Z</cp:lastPrinted>
  <dcterms:created xsi:type="dcterms:W3CDTF">2023-02-03T03:28:20Z</dcterms:created>
  <dcterms:modified xsi:type="dcterms:W3CDTF">2026-07-16T08:07:36Z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/>
  </property>
</Properties>
</file>